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Lst>
  <p:sldSz cy="5143500" cx="9144000"/>
  <p:notesSz cx="6858000" cy="9144000"/>
  <p:embeddedFontLst>
    <p:embeddedFont>
      <p:font typeface="Halant"/>
      <p:bold r:id="rId11"/>
    </p:embeddedFont>
    <p:embeddedFont>
      <p:font typeface="Inter"/>
      <p:regular r:id="rId12"/>
      <p:bold r:id="rId13"/>
      <p:italic r:id="rId14"/>
      <p:boldItalic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slide" Target="slides/slide5.xml"/><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Italic.fntdata"/><Relationship Id="rId14"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91d427fb4_0_2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3491d427fb4_0_29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3491d427fb4_0_6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3491d427fb4_0_67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491d427fb4_0_6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g3491d427fb4_0_69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91d427fb4_0_7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g3491d427fb4_0_71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491d427fb4_0_7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3491d427fb4_0_73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nvSpPr>
        <p:spPr>
          <a:xfrm>
            <a:off x="895670" y="2667190"/>
            <a:ext cx="7352700" cy="3849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SzPts val="600"/>
              <a:buNone/>
            </a:pPr>
            <a:r>
              <a:rPr i="1" lang="en" sz="2500">
                <a:solidFill>
                  <a:schemeClr val="dk1"/>
                </a:solidFill>
                <a:latin typeface="Inter"/>
                <a:ea typeface="Inter"/>
                <a:cs typeface="Inter"/>
                <a:sym typeface="Inter"/>
              </a:rPr>
              <a:t>2003 - Present</a:t>
            </a:r>
            <a:endParaRPr sz="2500">
              <a:solidFill>
                <a:srgbClr val="231F20"/>
              </a:solidFill>
              <a:latin typeface="Inter"/>
              <a:ea typeface="Inter"/>
              <a:cs typeface="Inter"/>
              <a:sym typeface="Inter"/>
            </a:endParaRPr>
          </a:p>
        </p:txBody>
      </p:sp>
      <p:sp>
        <p:nvSpPr>
          <p:cNvPr id="55" name="Google Shape;55;p13"/>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56" name="Google Shape;56;p13"/>
          <p:cNvGrpSpPr/>
          <p:nvPr/>
        </p:nvGrpSpPr>
        <p:grpSpPr>
          <a:xfrm>
            <a:off x="-127008" y="4615004"/>
            <a:ext cx="9398022" cy="468724"/>
            <a:chOff x="204" y="0"/>
            <a:chExt cx="25061391" cy="1249931"/>
          </a:xfrm>
        </p:grpSpPr>
        <p:grpSp>
          <p:nvGrpSpPr>
            <p:cNvPr id="57" name="Google Shape;57;p13"/>
            <p:cNvGrpSpPr/>
            <p:nvPr/>
          </p:nvGrpSpPr>
          <p:grpSpPr>
            <a:xfrm rot="5400000">
              <a:off x="12002369" y="-11663474"/>
              <a:ext cx="1249931" cy="24576878"/>
              <a:chOff x="0" y="-38100"/>
              <a:chExt cx="246900" cy="4854692"/>
            </a:xfrm>
          </p:grpSpPr>
          <p:sp>
            <p:nvSpPr>
              <p:cNvPr id="58" name="Google Shape;58;p1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59" name="Google Shape;59;p13"/>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60" name="Google Shape;60;p13"/>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1" name="Google Shape;61;p1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62" name="Google Shape;62;p1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63" name="Google Shape;63;p13"/>
          <p:cNvSpPr txBox="1"/>
          <p:nvPr/>
        </p:nvSpPr>
        <p:spPr>
          <a:xfrm>
            <a:off x="1276990" y="18097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DARFUR GENOCIDE</a:t>
            </a:r>
            <a:endParaRPr sz="700"/>
          </a:p>
        </p:txBody>
      </p:sp>
      <p:sp>
        <p:nvSpPr>
          <p:cNvPr id="64" name="Google Shape;64;p13"/>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4"/>
          <p:cNvSpPr txBox="1"/>
          <p:nvPr/>
        </p:nvSpPr>
        <p:spPr>
          <a:xfrm>
            <a:off x="522350" y="1045375"/>
            <a:ext cx="7407300" cy="2401200"/>
          </a:xfrm>
          <a:prstGeom prst="rect">
            <a:avLst/>
          </a:prstGeom>
          <a:noFill/>
          <a:ln>
            <a:noFill/>
          </a:ln>
        </p:spPr>
        <p:txBody>
          <a:bodyPr anchorCtr="0" anchor="t" bIns="0" lIns="0" spcFirstLastPara="1" rIns="0" wrap="square" tIns="0">
            <a:spAutoFit/>
          </a:bodyPr>
          <a:lstStyle/>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Darfur is a region in northwest Sudan</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Sudan ethnically diverse</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Controlled by an Arab dictator at the start of the genocide</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Tensions</a:t>
            </a:r>
            <a:r>
              <a:rPr lang="en" sz="1300">
                <a:solidFill>
                  <a:schemeClr val="dk1"/>
                </a:solidFill>
                <a:latin typeface="Inter"/>
                <a:ea typeface="Inter"/>
                <a:cs typeface="Inter"/>
                <a:sym typeface="Inter"/>
              </a:rPr>
              <a:t> in Darfur increased over land disputes and an imbalance of power</a:t>
            </a:r>
            <a:endParaRPr sz="1300">
              <a:solidFill>
                <a:schemeClr val="dk1"/>
              </a:solidFill>
              <a:latin typeface="Inter"/>
              <a:ea typeface="Inter"/>
              <a:cs typeface="Inter"/>
              <a:sym typeface="Inter"/>
            </a:endParaRPr>
          </a:p>
          <a:p>
            <a:pPr indent="-311150" lvl="2" marL="13716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People felt ignored by the government who focused its resources on developing the capital city and the surrounding areas</a:t>
            </a:r>
            <a:endParaRPr sz="1300">
              <a:solidFill>
                <a:schemeClr val="dk1"/>
              </a:solidFill>
              <a:latin typeface="Inter"/>
              <a:ea typeface="Inter"/>
              <a:cs typeface="Inter"/>
              <a:sym typeface="Inter"/>
            </a:endParaRPr>
          </a:p>
          <a:p>
            <a:pPr indent="-311150" lvl="0" marL="4572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2003: Sudan Liberation Army (SLA) formed by local inhabitants of the Fur, Zaghawa, and Masalit groups. The goal of this group was to gain more autonomy and control. They attacked a military airbase in April. The SLA was joined by the Justice and Equality Movement (JEM), another local group.</a:t>
            </a:r>
            <a:endParaRPr sz="1300">
              <a:solidFill>
                <a:schemeClr val="dk1"/>
              </a:solidFill>
              <a:latin typeface="Inter"/>
              <a:ea typeface="Inter"/>
              <a:cs typeface="Inter"/>
              <a:sym typeface="Inter"/>
            </a:endParaRPr>
          </a:p>
          <a:p>
            <a:pPr indent="-311150" lvl="1" marL="914400" rtl="0" algn="l">
              <a:spcBef>
                <a:spcPts val="0"/>
              </a:spcBef>
              <a:spcAft>
                <a:spcPts val="0"/>
              </a:spcAft>
              <a:buClr>
                <a:schemeClr val="dk1"/>
              </a:buClr>
              <a:buSzPts val="1300"/>
              <a:buFont typeface="Inter"/>
              <a:buChar char="○"/>
            </a:pPr>
            <a:r>
              <a:rPr lang="en" sz="1300">
                <a:solidFill>
                  <a:schemeClr val="dk1"/>
                </a:solidFill>
                <a:latin typeface="Inter"/>
                <a:ea typeface="Inter"/>
                <a:cs typeface="Inter"/>
                <a:sym typeface="Inter"/>
              </a:rPr>
              <a:t>In response to the attack and the organization of these groups, the Sudanese government began to target the Fur, Zaghawa, and Masalit people.</a:t>
            </a:r>
            <a:endParaRPr sz="1300">
              <a:solidFill>
                <a:schemeClr val="dk1"/>
              </a:solidFill>
              <a:latin typeface="Inter"/>
              <a:ea typeface="Inter"/>
              <a:cs typeface="Inter"/>
              <a:sym typeface="Inter"/>
            </a:endParaRPr>
          </a:p>
        </p:txBody>
      </p:sp>
      <p:sp>
        <p:nvSpPr>
          <p:cNvPr id="70" name="Google Shape;70;p14"/>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71" name="Google Shape;71;p14"/>
          <p:cNvGrpSpPr/>
          <p:nvPr/>
        </p:nvGrpSpPr>
        <p:grpSpPr>
          <a:xfrm>
            <a:off x="-127008" y="4615004"/>
            <a:ext cx="9398022" cy="468724"/>
            <a:chOff x="204" y="0"/>
            <a:chExt cx="25061391" cy="1249931"/>
          </a:xfrm>
        </p:grpSpPr>
        <p:grpSp>
          <p:nvGrpSpPr>
            <p:cNvPr id="72" name="Google Shape;72;p14"/>
            <p:cNvGrpSpPr/>
            <p:nvPr/>
          </p:nvGrpSpPr>
          <p:grpSpPr>
            <a:xfrm rot="5400000">
              <a:off x="12002369" y="-11663474"/>
              <a:ext cx="1249931" cy="24576878"/>
              <a:chOff x="0" y="-38100"/>
              <a:chExt cx="246900" cy="4854692"/>
            </a:xfrm>
          </p:grpSpPr>
          <p:sp>
            <p:nvSpPr>
              <p:cNvPr id="73" name="Google Shape;73;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74" name="Google Shape;74;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75" name="Google Shape;75;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76" name="Google Shape;76;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77" name="Google Shape;77;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78" name="Google Shape;78;p14"/>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CONTEXT</a:t>
            </a:r>
            <a:endParaRPr sz="700"/>
          </a:p>
        </p:txBody>
      </p:sp>
      <p:sp>
        <p:nvSpPr>
          <p:cNvPr id="79" name="Google Shape;79;p14"/>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5"/>
          <p:cNvSpPr txBox="1"/>
          <p:nvPr/>
        </p:nvSpPr>
        <p:spPr>
          <a:xfrm>
            <a:off x="522350" y="1045375"/>
            <a:ext cx="7407300" cy="2955300"/>
          </a:xfrm>
          <a:prstGeom prst="rect">
            <a:avLst/>
          </a:prstGeom>
          <a:noFill/>
          <a:ln>
            <a:noFill/>
          </a:ln>
        </p:spPr>
        <p:txBody>
          <a:bodyPr anchorCtr="0" anchor="t" bIns="0" lIns="0" spcFirstLastPara="1" rIns="0" wrap="square" tIns="0">
            <a:spAutoFit/>
          </a:bodyPr>
          <a:lstStyle/>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Sudanese government helped to create armed and violent militias called the Janjaweed to attack Fur, Zaghawa, and Maslit villages.</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goal was to </a:t>
            </a:r>
            <a:r>
              <a:rPr lang="en" sz="1200">
                <a:solidFill>
                  <a:schemeClr val="dk1"/>
                </a:solidFill>
                <a:latin typeface="Inter"/>
                <a:ea typeface="Inter"/>
                <a:cs typeface="Inter"/>
                <a:sym typeface="Inter"/>
              </a:rPr>
              <a:t>simultaneously</a:t>
            </a:r>
            <a:r>
              <a:rPr lang="en" sz="1200">
                <a:solidFill>
                  <a:schemeClr val="dk1"/>
                </a:solidFill>
                <a:latin typeface="Inter"/>
                <a:ea typeface="Inter"/>
                <a:cs typeface="Inter"/>
                <a:sym typeface="Inter"/>
              </a:rPr>
              <a:t> diminish support for the SLA and JEM while also securing land and resources for the government</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attacks were accompanied by bombings of the villages by the government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2003 - 2008: thousands of villages destroyed, and the residents were attacked, raped, and murdered</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Over 200,000 people killed</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Approximately 2.5 million people displaced</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Intentional burning of homes and crops, as well as the destruction of food reserves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April 2023: War broke out between the Sudan Armed Forces (SAF) and the Rapid Support Forces (RSF) (These groups staged a military coup in 2021)</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Mass atrocities growing quickly; as of September 2024 over 20,000 have died and 10.9 million have been displaced</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Ethnic groups in Darfur being targeted (once again, the Fur, Zaghawa, and Masalit communities)</a:t>
            </a:r>
            <a:endParaRPr sz="1200">
              <a:solidFill>
                <a:schemeClr val="dk1"/>
              </a:solidFill>
              <a:latin typeface="Inter"/>
              <a:ea typeface="Inter"/>
              <a:cs typeface="Inter"/>
              <a:sym typeface="Inter"/>
            </a:endParaRPr>
          </a:p>
        </p:txBody>
      </p:sp>
      <p:sp>
        <p:nvSpPr>
          <p:cNvPr id="85" name="Google Shape;85;p15"/>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86" name="Google Shape;86;p15"/>
          <p:cNvGrpSpPr/>
          <p:nvPr/>
        </p:nvGrpSpPr>
        <p:grpSpPr>
          <a:xfrm>
            <a:off x="-127008" y="4615004"/>
            <a:ext cx="9398022" cy="468724"/>
            <a:chOff x="204" y="0"/>
            <a:chExt cx="25061391" cy="1249931"/>
          </a:xfrm>
        </p:grpSpPr>
        <p:grpSp>
          <p:nvGrpSpPr>
            <p:cNvPr id="87" name="Google Shape;87;p15"/>
            <p:cNvGrpSpPr/>
            <p:nvPr/>
          </p:nvGrpSpPr>
          <p:grpSpPr>
            <a:xfrm rot="5400000">
              <a:off x="12002369" y="-11663474"/>
              <a:ext cx="1249931" cy="24576878"/>
              <a:chOff x="0" y="-38100"/>
              <a:chExt cx="246900" cy="4854692"/>
            </a:xfrm>
          </p:grpSpPr>
          <p:sp>
            <p:nvSpPr>
              <p:cNvPr id="88" name="Google Shape;88;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9" name="Google Shape;89;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90" name="Google Shape;90;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91" name="Google Shape;91;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92" name="Google Shape;92;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93" name="Google Shape;93;p15"/>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GENOCIDE</a:t>
            </a:r>
            <a:endParaRPr sz="700"/>
          </a:p>
        </p:txBody>
      </p:sp>
      <p:sp>
        <p:nvSpPr>
          <p:cNvPr id="94" name="Google Shape;94;p15"/>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6"/>
          <p:cNvSpPr txBox="1"/>
          <p:nvPr/>
        </p:nvSpPr>
        <p:spPr>
          <a:xfrm>
            <a:off x="522350" y="1045375"/>
            <a:ext cx="7444500" cy="2924700"/>
          </a:xfrm>
          <a:prstGeom prst="rect">
            <a:avLst/>
          </a:prstGeom>
          <a:noFill/>
          <a:ln>
            <a:noFill/>
          </a:ln>
        </p:spPr>
        <p:txBody>
          <a:bodyPr anchorCtr="0" anchor="t" bIns="0" lIns="0" spcFirstLastPara="1" rIns="0" wrap="square" tIns="0">
            <a:spAutoFit/>
          </a:bodyPr>
          <a:lstStyle/>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Atrocities</a:t>
            </a:r>
            <a:r>
              <a:rPr lang="en" sz="1000">
                <a:solidFill>
                  <a:schemeClr val="dk1"/>
                </a:solidFill>
                <a:latin typeface="Inter"/>
                <a:ea typeface="Inter"/>
                <a:cs typeface="Inter"/>
                <a:sym typeface="Inter"/>
              </a:rPr>
              <a:t> in the early 2000s had lots of public and international awareness, which helped to ensure that international responses could have prevent future violence in the following years</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US government among the first to declare the violence as a genocide (Secretary of State Colin Powell in 2004 and President George W. Bush in 2005)</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UN, African Union (AU), and European </a:t>
            </a:r>
            <a:r>
              <a:rPr lang="en" sz="1000">
                <a:solidFill>
                  <a:schemeClr val="dk1"/>
                </a:solidFill>
                <a:latin typeface="Inter"/>
                <a:ea typeface="Inter"/>
                <a:cs typeface="Inter"/>
                <a:sym typeface="Inter"/>
              </a:rPr>
              <a:t>Union</a:t>
            </a:r>
            <a:r>
              <a:rPr lang="en" sz="1000">
                <a:solidFill>
                  <a:schemeClr val="dk1"/>
                </a:solidFill>
                <a:latin typeface="Inter"/>
                <a:ea typeface="Inter"/>
                <a:cs typeface="Inter"/>
                <a:sym typeface="Inter"/>
              </a:rPr>
              <a:t> (EU) declared that the </a:t>
            </a:r>
            <a:r>
              <a:rPr lang="en" sz="1000">
                <a:solidFill>
                  <a:schemeClr val="dk1"/>
                </a:solidFill>
                <a:latin typeface="Inter"/>
                <a:ea typeface="Inter"/>
                <a:cs typeface="Inter"/>
                <a:sym typeface="Inter"/>
              </a:rPr>
              <a:t>Sudanese</a:t>
            </a:r>
            <a:r>
              <a:rPr lang="en" sz="1000">
                <a:solidFill>
                  <a:schemeClr val="dk1"/>
                </a:solidFill>
                <a:latin typeface="Inter"/>
                <a:ea typeface="Inter"/>
                <a:cs typeface="Inter"/>
                <a:sym typeface="Inter"/>
              </a:rPr>
              <a:t> government was committing crimes against humanity, but did not consider it a genocide</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Darfur Peace Agreement (DPA) initiated in 2006. The UN Security Council decided the United nations - African Union peacekeeping force (UNAMID) would manage the DPA. However, it was underfunded and understaffed, as well as a target for attacks from both the Sudanese government and the rebel groups. As a result, the peacekeeping force struggled to protect civilians in the region.</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UN Security Council sent the Sudanese case to the International Criminal Court (ICC) in March 2005 to investigate its involvement in war crimes, crimes against humanity, and genocide.</a:t>
            </a:r>
            <a:endParaRPr sz="1000">
              <a:solidFill>
                <a:schemeClr val="dk1"/>
              </a:solidFill>
              <a:latin typeface="Inter"/>
              <a:ea typeface="Inter"/>
              <a:cs typeface="Inter"/>
              <a:sym typeface="Inter"/>
            </a:endParaRPr>
          </a:p>
          <a:p>
            <a:pPr indent="-292100" lvl="1" marL="9144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2008: ICC requested an arrest warrant for the Sudanese President al-Bashir. He was charged with crimes against humanity, war crimes, and three counts of genocide. However, in 2014 the ICC suspended the case as a result of little enforcement from international actors</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In 2023, US Sec. of State Antony Blinken acknowledged that the SAF and RSF committed war crimes, and that the RSF and allied militias committed crimes against humanity and ethnic cleansing. </a:t>
            </a:r>
            <a:endParaRPr sz="1000">
              <a:solidFill>
                <a:schemeClr val="dk1"/>
              </a:solidFill>
              <a:latin typeface="Inter"/>
              <a:ea typeface="Inter"/>
              <a:cs typeface="Inter"/>
              <a:sym typeface="Inter"/>
            </a:endParaRPr>
          </a:p>
          <a:p>
            <a:pPr indent="-292100" lvl="0" marL="457200" rtl="0" algn="l">
              <a:spcBef>
                <a:spcPts val="0"/>
              </a:spcBef>
              <a:spcAft>
                <a:spcPts val="0"/>
              </a:spcAft>
              <a:buClr>
                <a:schemeClr val="dk1"/>
              </a:buClr>
              <a:buSzPts val="1000"/>
              <a:buFont typeface="Inter"/>
              <a:buChar char="●"/>
            </a:pPr>
            <a:r>
              <a:rPr lang="en" sz="1000">
                <a:solidFill>
                  <a:schemeClr val="dk1"/>
                </a:solidFill>
                <a:latin typeface="Inter"/>
                <a:ea typeface="Inter"/>
                <a:cs typeface="Inter"/>
                <a:sym typeface="Inter"/>
              </a:rPr>
              <a:t>January 2025, Blinken determined that the acts of violence committed by the RSF and their allies are considered a genocide; civilians are being targeted based on ethnicity and aid is also being withheld based on ethnicity </a:t>
            </a:r>
            <a:endParaRPr sz="1000">
              <a:solidFill>
                <a:schemeClr val="dk1"/>
              </a:solidFill>
              <a:latin typeface="Inter"/>
              <a:ea typeface="Inter"/>
              <a:cs typeface="Inter"/>
              <a:sym typeface="Inter"/>
            </a:endParaRPr>
          </a:p>
        </p:txBody>
      </p:sp>
      <p:sp>
        <p:nvSpPr>
          <p:cNvPr id="100" name="Google Shape;100;p16"/>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01" name="Google Shape;101;p16"/>
          <p:cNvGrpSpPr/>
          <p:nvPr/>
        </p:nvGrpSpPr>
        <p:grpSpPr>
          <a:xfrm>
            <a:off x="-127008" y="4615004"/>
            <a:ext cx="9398022" cy="468724"/>
            <a:chOff x="204" y="0"/>
            <a:chExt cx="25061391" cy="1249931"/>
          </a:xfrm>
        </p:grpSpPr>
        <p:grpSp>
          <p:nvGrpSpPr>
            <p:cNvPr id="102" name="Google Shape;102;p16"/>
            <p:cNvGrpSpPr/>
            <p:nvPr/>
          </p:nvGrpSpPr>
          <p:grpSpPr>
            <a:xfrm rot="5400000">
              <a:off x="12002369" y="-11663474"/>
              <a:ext cx="1249931" cy="24576878"/>
              <a:chOff x="0" y="-38100"/>
              <a:chExt cx="246900" cy="4854692"/>
            </a:xfrm>
          </p:grpSpPr>
          <p:sp>
            <p:nvSpPr>
              <p:cNvPr id="103" name="Google Shape;103;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4" name="Google Shape;104;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5" name="Google Shape;105;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06" name="Google Shape;106;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07" name="Google Shape;107;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08" name="Google Shape;108;p16"/>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09" name="Google Shape;109;p16"/>
          <p:cNvSpPr txBox="1"/>
          <p:nvPr/>
        </p:nvSpPr>
        <p:spPr>
          <a:xfrm>
            <a:off x="1276990" y="438150"/>
            <a:ext cx="6590100" cy="5541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600">
                <a:solidFill>
                  <a:srgbClr val="231F20"/>
                </a:solidFill>
                <a:latin typeface="Halant"/>
                <a:ea typeface="Halant"/>
                <a:cs typeface="Halant"/>
                <a:sym typeface="Halant"/>
              </a:rPr>
              <a:t>INTERNATIONAL RESPONSES</a:t>
            </a:r>
            <a:endParaRPr sz="1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grpSp>
        <p:nvGrpSpPr>
          <p:cNvPr id="114" name="Google Shape;114;p17"/>
          <p:cNvGrpSpPr/>
          <p:nvPr/>
        </p:nvGrpSpPr>
        <p:grpSpPr>
          <a:xfrm>
            <a:off x="-127008" y="4615004"/>
            <a:ext cx="9398022" cy="468724"/>
            <a:chOff x="204" y="0"/>
            <a:chExt cx="25061391" cy="1249931"/>
          </a:xfrm>
        </p:grpSpPr>
        <p:grpSp>
          <p:nvGrpSpPr>
            <p:cNvPr id="115" name="Google Shape;115;p17"/>
            <p:cNvGrpSpPr/>
            <p:nvPr/>
          </p:nvGrpSpPr>
          <p:grpSpPr>
            <a:xfrm rot="5400000">
              <a:off x="12002369" y="-11663474"/>
              <a:ext cx="1249931" cy="24576878"/>
              <a:chOff x="0" y="-38100"/>
              <a:chExt cx="246900" cy="4854692"/>
            </a:xfrm>
          </p:grpSpPr>
          <p:sp>
            <p:nvSpPr>
              <p:cNvPr id="116" name="Google Shape;116;p1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17" name="Google Shape;117;p1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18" name="Google Shape;118;p1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19" name="Google Shape;119;p1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20" name="Google Shape;120;p1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21" name="Google Shape;121;p17"/>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22" name="Google Shape;122;p17"/>
          <p:cNvSpPr txBox="1"/>
          <p:nvPr/>
        </p:nvSpPr>
        <p:spPr>
          <a:xfrm>
            <a:off x="1276990" y="438150"/>
            <a:ext cx="6590100" cy="5541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600">
                <a:solidFill>
                  <a:srgbClr val="231F20"/>
                </a:solidFill>
                <a:latin typeface="Halant"/>
                <a:ea typeface="Halant"/>
                <a:cs typeface="Halant"/>
                <a:sym typeface="Halant"/>
              </a:rPr>
              <a:t>TESTIMONY</a:t>
            </a:r>
            <a:endParaRPr sz="100"/>
          </a:p>
        </p:txBody>
      </p:sp>
      <p:sp>
        <p:nvSpPr>
          <p:cNvPr id="123" name="Google Shape;123;p17"/>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24" name="Google Shape;124;p17"/>
          <p:cNvSpPr txBox="1"/>
          <p:nvPr/>
        </p:nvSpPr>
        <p:spPr>
          <a:xfrm>
            <a:off x="522350" y="1045375"/>
            <a:ext cx="8188500" cy="20319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“When the first attack started, I was in the field. I had crossed one village, on our way to the next village to have a meeting with Community leader there. When we came back the next day, we found the entire village of Bardy was destroyed completely, and they killed five men and there's a lot of people wounded.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When we started to help those victims, in particular women, rape victims, it was really horrible stories like people talking about — they are subjected, women as young as twelve years old, as seven years old, they subjected to giant rape by seven or six men in the same time. And they have been raped repeatedly.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They would be raped in front of their families to destroy the dignity of our people. I have been forced to leave my country and to leave my people, but I left for two reasons, to be their voice and to continue to advocate for them.”</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	-Niemat Ahmadi, US Holocaust Memorial Museum </a:t>
            </a:r>
            <a:endParaRPr sz="11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